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440" y="2129984"/>
            <a:ext cx="7773120" cy="14703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2321" y="3885528"/>
            <a:ext cx="6400800" cy="1752664"/>
          </a:xfrm>
        </p:spPr>
        <p:txBody>
          <a:bodyPr/>
          <a:lstStyle>
            <a:lvl1pPr marL="0" indent="0" algn="ctr">
              <a:buNone/>
              <a:defRPr/>
            </a:lvl1pPr>
            <a:lvl2pPr marL="414726" indent="0" algn="ctr">
              <a:buNone/>
              <a:defRPr/>
            </a:lvl2pPr>
            <a:lvl3pPr marL="829452" indent="0" algn="ctr">
              <a:buNone/>
              <a:defRPr/>
            </a:lvl3pPr>
            <a:lvl4pPr marL="1244178" indent="0" algn="ctr">
              <a:buNone/>
              <a:defRPr/>
            </a:lvl4pPr>
            <a:lvl5pPr marL="1658904" indent="0" algn="ctr">
              <a:buNone/>
              <a:defRPr/>
            </a:lvl5pPr>
            <a:lvl6pPr marL="2073631" indent="0" algn="ctr">
              <a:buNone/>
              <a:defRPr/>
            </a:lvl6pPr>
            <a:lvl7pPr marL="2488357" indent="0" algn="ctr">
              <a:buNone/>
              <a:defRPr/>
            </a:lvl7pPr>
            <a:lvl8pPr marL="2903083" indent="0" algn="ctr">
              <a:buNone/>
              <a:defRPr/>
            </a:lvl8pPr>
            <a:lvl9pPr marL="3317809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880" y="273629"/>
            <a:ext cx="2056320" cy="58556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6481" y="273629"/>
            <a:ext cx="6032160" cy="58556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880" y="4406863"/>
            <a:ext cx="7771680" cy="1362383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880" y="2906225"/>
            <a:ext cx="7771680" cy="1500638"/>
          </a:xfrm>
        </p:spPr>
        <p:txBody>
          <a:bodyPr anchor="b"/>
          <a:lstStyle>
            <a:lvl1pPr marL="0" indent="0">
              <a:buNone/>
              <a:defRPr sz="1800"/>
            </a:lvl1pPr>
            <a:lvl2pPr marL="414726" indent="0">
              <a:buNone/>
              <a:defRPr sz="1600"/>
            </a:lvl2pPr>
            <a:lvl3pPr marL="829452" indent="0">
              <a:buNone/>
              <a:defRPr sz="1500"/>
            </a:lvl3pPr>
            <a:lvl4pPr marL="1244178" indent="0">
              <a:buNone/>
              <a:defRPr sz="1300"/>
            </a:lvl4pPr>
            <a:lvl5pPr marL="1658904" indent="0">
              <a:buNone/>
              <a:defRPr sz="1300"/>
            </a:lvl5pPr>
            <a:lvl6pPr marL="2073631" indent="0">
              <a:buNone/>
              <a:defRPr sz="1300"/>
            </a:lvl6pPr>
            <a:lvl7pPr marL="2488357" indent="0">
              <a:buNone/>
              <a:defRPr sz="1300"/>
            </a:lvl7pPr>
            <a:lvl8pPr marL="2903083" indent="0">
              <a:buNone/>
              <a:defRPr sz="1300"/>
            </a:lvl8pPr>
            <a:lvl9pPr marL="3317809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604329"/>
            <a:ext cx="404352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604329"/>
            <a:ext cx="4044960" cy="4524955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1" y="275070"/>
            <a:ext cx="8229600" cy="114203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20" y="1535201"/>
            <a:ext cx="403920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920" y="2174628"/>
            <a:ext cx="403920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441" y="1535201"/>
            <a:ext cx="4042080" cy="639427"/>
          </a:xfrm>
        </p:spPr>
        <p:txBody>
          <a:bodyPr anchor="b"/>
          <a:lstStyle>
            <a:lvl1pPr marL="0" indent="0">
              <a:buNone/>
              <a:defRPr sz="2200" b="1"/>
            </a:lvl1pPr>
            <a:lvl2pPr marL="414726" indent="0">
              <a:buNone/>
              <a:defRPr sz="1800" b="1"/>
            </a:lvl2pPr>
            <a:lvl3pPr marL="829452" indent="0">
              <a:buNone/>
              <a:defRPr sz="1600" b="1"/>
            </a:lvl3pPr>
            <a:lvl4pPr marL="1244178" indent="0">
              <a:buNone/>
              <a:defRPr sz="1500" b="1"/>
            </a:lvl4pPr>
            <a:lvl5pPr marL="1658904" indent="0">
              <a:buNone/>
              <a:defRPr sz="1500" b="1"/>
            </a:lvl5pPr>
            <a:lvl6pPr marL="2073631" indent="0">
              <a:buNone/>
              <a:defRPr sz="1500" b="1"/>
            </a:lvl6pPr>
            <a:lvl7pPr marL="2488357" indent="0">
              <a:buNone/>
              <a:defRPr sz="1500" b="1"/>
            </a:lvl7pPr>
            <a:lvl8pPr marL="2903083" indent="0">
              <a:buNone/>
              <a:defRPr sz="1500" b="1"/>
            </a:lvl8pPr>
            <a:lvl9pPr marL="331780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441" y="2174628"/>
            <a:ext cx="4042080" cy="3951775"/>
          </a:xfrm>
        </p:spPr>
        <p:txBody>
          <a:bodyPr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20" y="273629"/>
            <a:ext cx="3008160" cy="1160762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521" y="273629"/>
            <a:ext cx="5112000" cy="585277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2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920" y="1434391"/>
            <a:ext cx="3008160" cy="4692013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801" y="4800025"/>
            <a:ext cx="5486400" cy="567420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801" y="612065"/>
            <a:ext cx="5486400" cy="4115952"/>
          </a:xfrm>
        </p:spPr>
        <p:txBody>
          <a:bodyPr/>
          <a:lstStyle>
            <a:lvl1pPr marL="0" indent="0">
              <a:buNone/>
              <a:defRPr sz="2900"/>
            </a:lvl1pPr>
            <a:lvl2pPr marL="414726" indent="0">
              <a:buNone/>
              <a:defRPr sz="2500"/>
            </a:lvl2pPr>
            <a:lvl3pPr marL="829452" indent="0">
              <a:buNone/>
              <a:defRPr sz="2200"/>
            </a:lvl3pPr>
            <a:lvl4pPr marL="1244178" indent="0">
              <a:buNone/>
              <a:defRPr sz="1800"/>
            </a:lvl4pPr>
            <a:lvl5pPr marL="1658904" indent="0">
              <a:buNone/>
              <a:defRPr sz="1800"/>
            </a:lvl5pPr>
            <a:lvl6pPr marL="2073631" indent="0">
              <a:buNone/>
              <a:defRPr sz="1800"/>
            </a:lvl6pPr>
            <a:lvl7pPr marL="2488357" indent="0">
              <a:buNone/>
              <a:defRPr sz="1800"/>
            </a:lvl7pPr>
            <a:lvl8pPr marL="2903083" indent="0">
              <a:buNone/>
              <a:defRPr sz="1800"/>
            </a:lvl8pPr>
            <a:lvl9pPr marL="3317809" indent="0">
              <a:buNone/>
              <a:defRPr sz="18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801" y="5367444"/>
            <a:ext cx="5486400" cy="805044"/>
          </a:xfrm>
        </p:spPr>
        <p:txBody>
          <a:bodyPr/>
          <a:lstStyle>
            <a:lvl1pPr marL="0" indent="0">
              <a:buNone/>
              <a:defRPr sz="1300"/>
            </a:lvl1pPr>
            <a:lvl2pPr marL="414726" indent="0">
              <a:buNone/>
              <a:defRPr sz="1100"/>
            </a:lvl2pPr>
            <a:lvl3pPr marL="829452" indent="0">
              <a:buNone/>
              <a:defRPr sz="900"/>
            </a:lvl3pPr>
            <a:lvl4pPr marL="1244178" indent="0">
              <a:buNone/>
              <a:defRPr sz="800"/>
            </a:lvl4pPr>
            <a:lvl5pPr marL="1658904" indent="0">
              <a:buNone/>
              <a:defRPr sz="800"/>
            </a:lvl5pPr>
            <a:lvl6pPr marL="2073631" indent="0">
              <a:buNone/>
              <a:defRPr sz="800"/>
            </a:lvl6pPr>
            <a:lvl7pPr marL="2488357" indent="0">
              <a:buNone/>
              <a:defRPr sz="800"/>
            </a:lvl7pPr>
            <a:lvl8pPr marL="2903083" indent="0">
              <a:buNone/>
              <a:defRPr sz="800"/>
            </a:lvl8pPr>
            <a:lvl9pPr marL="33178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6481" y="273629"/>
            <a:ext cx="8226720" cy="11434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6481" y="1604329"/>
            <a:ext cx="8226720" cy="45249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5602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6481" y="6247376"/>
            <a:ext cx="212832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03.02.2012</a:t>
            </a:fld>
            <a:endParaRPr lang="ru-RU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7680" y="6247376"/>
            <a:ext cx="289728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656650" algn="l"/>
                <a:tab pos="1313299" algn="l"/>
                <a:tab pos="1969949" algn="l"/>
                <a:tab pos="262659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21" y="6247376"/>
            <a:ext cx="2128320" cy="47093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656650" algn="l"/>
                <a:tab pos="1313299" algn="l"/>
                <a:tab pos="196994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+mj-lt"/>
          <a:ea typeface="+mj-ea"/>
          <a:cs typeface="+mj-cs"/>
        </a:defRPr>
      </a:lvl1pPr>
      <a:lvl2pPr marL="673930" indent="-259204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2pPr>
      <a:lvl3pPr marL="1036815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3pPr>
      <a:lvl4pPr marL="1451541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4pPr>
      <a:lvl5pPr marL="1866268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5pPr>
      <a:lvl6pPr marL="2280994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6pPr>
      <a:lvl7pPr marL="2695720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7pPr>
      <a:lvl8pPr marL="3110446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8pPr>
      <a:lvl9pPr marL="3525172" indent="-207363" algn="ctr" defTabSz="407526" rtl="0" eaLnBrk="1" fontAlgn="base" hangingPunct="1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0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11045" indent="-311045" algn="l" defTabSz="407526" rtl="0" eaLnBrk="1" fontAlgn="base" hangingPunct="1">
        <a:lnSpc>
          <a:spcPct val="93000"/>
        </a:lnSpc>
        <a:spcBef>
          <a:spcPct val="0"/>
        </a:spcBef>
        <a:spcAft>
          <a:spcPts val="1293"/>
        </a:spcAft>
        <a:buClr>
          <a:srgbClr val="000000"/>
        </a:buClr>
        <a:buSzPct val="100000"/>
        <a:buFont typeface="Times New Roman" pitchFamily="16" charset="0"/>
        <a:defRPr sz="2900">
          <a:solidFill>
            <a:srgbClr val="000000"/>
          </a:solidFill>
          <a:latin typeface="+mn-lt"/>
          <a:ea typeface="+mn-ea"/>
          <a:cs typeface="+mn-cs"/>
        </a:defRPr>
      </a:lvl1pPr>
      <a:lvl2pPr marL="673930" indent="-259204" algn="l" defTabSz="407526" rtl="0" eaLnBrk="1" fontAlgn="base" hangingPunct="1">
        <a:lnSpc>
          <a:spcPct val="93000"/>
        </a:lnSpc>
        <a:spcBef>
          <a:spcPct val="0"/>
        </a:spcBef>
        <a:spcAft>
          <a:spcPts val="1032"/>
        </a:spcAft>
        <a:buClr>
          <a:srgbClr val="000000"/>
        </a:buClr>
        <a:buSzPct val="100000"/>
        <a:buFont typeface="Times New Roman" pitchFamily="16" charset="0"/>
        <a:defRPr sz="2500">
          <a:solidFill>
            <a:srgbClr val="000000"/>
          </a:solidFill>
          <a:latin typeface="+mn-lt"/>
          <a:ea typeface="+mn-ea"/>
        </a:defRPr>
      </a:lvl2pPr>
      <a:lvl3pPr marL="1036815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771"/>
        </a:spcAft>
        <a:buClr>
          <a:srgbClr val="000000"/>
        </a:buClr>
        <a:buSzPct val="100000"/>
        <a:buFont typeface="Times New Roman" pitchFamily="16" charset="0"/>
        <a:defRPr sz="2200">
          <a:solidFill>
            <a:srgbClr val="000000"/>
          </a:solidFill>
          <a:latin typeface="+mn-lt"/>
          <a:ea typeface="+mn-ea"/>
        </a:defRPr>
      </a:lvl3pPr>
      <a:lvl4pPr marL="1451541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522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4pPr>
      <a:lvl5pPr marL="1866268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5pPr>
      <a:lvl6pPr marL="2280994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6pPr>
      <a:lvl7pPr marL="2695720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7pPr>
      <a:lvl8pPr marL="3110446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8pPr>
      <a:lvl9pPr marL="3525172" indent="-207363" algn="l" defTabSz="407526" rtl="0" eaLnBrk="1" fontAlgn="base" hangingPunct="1">
        <a:lnSpc>
          <a:spcPct val="93000"/>
        </a:lnSpc>
        <a:spcBef>
          <a:spcPct val="0"/>
        </a:spcBef>
        <a:spcAft>
          <a:spcPts val="261"/>
        </a:spcAft>
        <a:buClr>
          <a:srgbClr val="000000"/>
        </a:buClr>
        <a:buSzPct val="100000"/>
        <a:buFont typeface="Times New Roman" pitchFamily="16" charset="0"/>
        <a:defRPr sz="18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4726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9452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4178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58904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73631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88357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903083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317809" algn="l" defTabSz="82945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Состав числа 6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Учитель начальных классов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Рахимова Э.Р.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МБОУ «СОШ № 119» г.Казань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226413"/>
          </a:xfrm>
        </p:spPr>
        <p:txBody>
          <a:bodyPr/>
          <a:lstStyle/>
          <a:p>
            <a:r>
              <a:rPr lang="ru-RU" dirty="0" smtClean="0"/>
              <a:t>Вспомни!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858180" cy="542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726479"/>
          </a:xfrm>
        </p:spPr>
        <p:txBody>
          <a:bodyPr/>
          <a:lstStyle/>
          <a:p>
            <a:r>
              <a:rPr lang="ru-RU" dirty="0" smtClean="0"/>
              <a:t>Сравни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214422"/>
            <a:ext cx="4043520" cy="5286411"/>
          </a:xfrm>
        </p:spPr>
        <p:txBody>
          <a:bodyPr/>
          <a:lstStyle/>
          <a:p>
            <a:pPr algn="ctr"/>
            <a:r>
              <a:rPr lang="ru-RU" dirty="0" smtClean="0"/>
              <a:t>6   1</a:t>
            </a:r>
          </a:p>
          <a:p>
            <a:pPr marL="457200" indent="-457200" algn="ctr">
              <a:buAutoNum type="arabicPlain" startAt="2"/>
            </a:pPr>
            <a:r>
              <a:rPr lang="ru-RU" dirty="0" smtClean="0"/>
              <a:t>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3</a:t>
            </a:r>
          </a:p>
          <a:p>
            <a:pPr marL="457200" indent="-457200" algn="ctr">
              <a:buAutoNum type="arabicPlain" startAt="4"/>
            </a:pPr>
            <a:r>
              <a:rPr lang="ru-RU" dirty="0" smtClean="0"/>
              <a:t>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5</a:t>
            </a:r>
          </a:p>
          <a:p>
            <a:pPr marL="457200" indent="-457200" algn="ctr"/>
            <a:r>
              <a:rPr lang="ru-RU" dirty="0" smtClean="0"/>
              <a:t>6   6</a:t>
            </a:r>
          </a:p>
          <a:p>
            <a:pPr marL="457200" indent="-457200" algn="ctr">
              <a:buAutoNum type="arabicPlain" startAt="3"/>
            </a:pPr>
            <a:r>
              <a:rPr lang="ru-RU" dirty="0" smtClean="0"/>
              <a:t>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2</a:t>
            </a:r>
          </a:p>
          <a:p>
            <a:pPr marL="457200" indent="-457200" algn="ctr">
              <a:buAutoNum type="arabicPlain" startAt="5"/>
            </a:pPr>
            <a:r>
              <a:rPr lang="ru-RU" dirty="0" smtClean="0"/>
              <a:t>6</a:t>
            </a:r>
          </a:p>
          <a:p>
            <a:pPr marL="457200" indent="-457200" algn="ctr"/>
            <a:r>
              <a:rPr lang="ru-RU" dirty="0" smtClean="0"/>
              <a:t>6   4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1214422"/>
            <a:ext cx="4044960" cy="5286411"/>
          </a:xfrm>
        </p:spPr>
        <p:txBody>
          <a:bodyPr/>
          <a:lstStyle/>
          <a:p>
            <a:pPr algn="ctr"/>
            <a:r>
              <a:rPr lang="ru-RU" dirty="0" smtClean="0"/>
              <a:t>6   &gt;  1</a:t>
            </a:r>
          </a:p>
          <a:p>
            <a:pPr marL="457200" indent="-457200" algn="ctr">
              <a:buAutoNum type="arabicPlain" startAt="2"/>
            </a:pPr>
            <a:r>
              <a:rPr lang="ru-RU" dirty="0" smtClean="0"/>
              <a:t>&lt; 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&gt;  3</a:t>
            </a:r>
          </a:p>
          <a:p>
            <a:pPr marL="457200" indent="-457200" algn="ctr">
              <a:buAutoNum type="arabicPlain" startAt="4"/>
            </a:pPr>
            <a:r>
              <a:rPr lang="ru-RU" dirty="0" smtClean="0"/>
              <a:t>&lt; 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&gt;  5</a:t>
            </a:r>
          </a:p>
          <a:p>
            <a:pPr marL="457200" indent="-457200" algn="ctr"/>
            <a:r>
              <a:rPr lang="ru-RU" dirty="0" smtClean="0"/>
              <a:t>6  =  6</a:t>
            </a:r>
          </a:p>
          <a:p>
            <a:pPr marL="457200" indent="-457200" algn="ctr">
              <a:buAutoNum type="arabicPlain" startAt="3"/>
            </a:pPr>
            <a:r>
              <a:rPr lang="ru-RU" dirty="0" smtClean="0"/>
              <a:t>&lt;  6</a:t>
            </a:r>
          </a:p>
          <a:p>
            <a:pPr marL="457200" indent="-457200" algn="ctr">
              <a:buAutoNum type="arabicPlain" startAt="6"/>
            </a:pPr>
            <a:r>
              <a:rPr lang="ru-RU" dirty="0" smtClean="0"/>
              <a:t>&gt;  2</a:t>
            </a:r>
          </a:p>
          <a:p>
            <a:pPr marL="457200" indent="-457200" algn="ctr">
              <a:buAutoNum type="arabicPlain" startAt="5"/>
            </a:pPr>
            <a:r>
              <a:rPr lang="ru-RU" dirty="0" smtClean="0"/>
              <a:t>&lt;  6</a:t>
            </a:r>
          </a:p>
          <a:p>
            <a:pPr marL="457200" indent="-457200" algn="ctr"/>
            <a:r>
              <a:rPr lang="ru-RU" dirty="0" smtClean="0"/>
              <a:t>6  &gt;   4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797917"/>
          </a:xfrm>
        </p:spPr>
        <p:txBody>
          <a:bodyPr/>
          <a:lstStyle/>
          <a:p>
            <a:pPr algn="l"/>
            <a:r>
              <a:rPr lang="ru-RU" dirty="0" smtClean="0"/>
              <a:t>Реши 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6480" y="1071547"/>
            <a:ext cx="4043520" cy="5057738"/>
          </a:xfrm>
        </p:spPr>
        <p:txBody>
          <a:bodyPr/>
          <a:lstStyle/>
          <a:p>
            <a:r>
              <a:rPr lang="ru-RU" dirty="0" smtClean="0"/>
              <a:t>   Олег живет на шестом этаже. А Игорь – на 3 этажа ниже. На каком этаже живет Игорь?</a:t>
            </a:r>
          </a:p>
          <a:p>
            <a:endParaRPr lang="ru-RU" dirty="0"/>
          </a:p>
          <a:p>
            <a:r>
              <a:rPr lang="ru-RU" dirty="0" smtClean="0"/>
              <a:t>6 – 3 = 3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241" y="928670"/>
            <a:ext cx="4044960" cy="5643601"/>
          </a:xfrm>
        </p:spPr>
        <p:txBody>
          <a:bodyPr/>
          <a:lstStyle/>
          <a:p>
            <a:r>
              <a:rPr lang="ru-RU" dirty="0" smtClean="0"/>
              <a:t> 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Олег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Игорь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5429256" y="3000372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4</a:t>
            </a: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429256" y="2071678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5</a:t>
            </a: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429256" y="3929066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3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429256" y="1142984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6</a:t>
            </a: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429256" y="5786454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1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5429256" y="4857760"/>
            <a:ext cx="914400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2</a:t>
            </a:r>
          </a:p>
        </p:txBody>
      </p:sp>
      <p:sp>
        <p:nvSpPr>
          <p:cNvPr id="13" name="Блок-схема: извлечение 12"/>
          <p:cNvSpPr/>
          <p:nvPr/>
        </p:nvSpPr>
        <p:spPr bwMode="auto">
          <a:xfrm>
            <a:off x="4643438" y="0"/>
            <a:ext cx="2500330" cy="1114404"/>
          </a:xfrm>
          <a:prstGeom prst="flowChartExtra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714356"/>
            <a:ext cx="8226720" cy="2214578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Строители построили жёлтый четырёхэтажный дом. а рядом построили </a:t>
            </a:r>
            <a:r>
              <a:rPr lang="ru-RU" sz="3200" dirty="0" err="1" smtClean="0"/>
              <a:t>голубой</a:t>
            </a:r>
            <a:r>
              <a:rPr lang="ru-RU" sz="3200" dirty="0" smtClean="0"/>
              <a:t>, который на два этажа выше жёлтого. Сколько этажей у </a:t>
            </a:r>
            <a:r>
              <a:rPr lang="ru-RU" sz="3200" dirty="0" err="1" smtClean="0"/>
              <a:t>голубого</a:t>
            </a:r>
            <a:r>
              <a:rPr lang="ru-RU" sz="3200" dirty="0" smtClean="0"/>
              <a:t> дома?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5214942" y="4786322"/>
          <a:ext cx="1614472" cy="155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7236"/>
                <a:gridCol w="807236"/>
              </a:tblGrid>
              <a:tr h="3887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8870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8870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FF00"/>
                          </a:solidFill>
                        </a:rPr>
                        <a:t>22222</a:t>
                      </a:r>
                      <a:endParaRPr lang="ru-RU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38870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Содержимое 4"/>
          <p:cNvGraphicFramePr>
            <a:graphicFrameLocks noGrp="1"/>
          </p:cNvGraphicFramePr>
          <p:nvPr>
            <p:ph sz="half" idx="2"/>
          </p:nvPr>
        </p:nvGraphicFramePr>
        <p:xfrm>
          <a:off x="7000892" y="4143380"/>
          <a:ext cx="1571638" cy="22250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9"/>
                <a:gridCol w="785819"/>
              </a:tblGrid>
              <a:tr h="37084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3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3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3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3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3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Блок-схема: извлечение 6"/>
          <p:cNvSpPr/>
          <p:nvPr/>
        </p:nvSpPr>
        <p:spPr bwMode="auto">
          <a:xfrm>
            <a:off x="5286380" y="3857628"/>
            <a:ext cx="1500198" cy="900114"/>
          </a:xfrm>
          <a:prstGeom prst="flowChartExtra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8" name="Блок-схема: извлечение 7"/>
          <p:cNvSpPr/>
          <p:nvPr/>
        </p:nvSpPr>
        <p:spPr bwMode="auto">
          <a:xfrm>
            <a:off x="7000892" y="3071810"/>
            <a:ext cx="1571636" cy="971552"/>
          </a:xfrm>
          <a:prstGeom prst="flowChartExtra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42910" y="4071942"/>
            <a:ext cx="3357586" cy="91440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effectLst/>
                <a:latin typeface="Arial" charset="0"/>
                <a:ea typeface="MS Gothic" charset="-128"/>
              </a:rPr>
              <a:t>4 + 2 = 6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726479"/>
          </a:xfrm>
        </p:spPr>
        <p:txBody>
          <a:bodyPr/>
          <a:lstStyle/>
          <a:p>
            <a:pPr algn="l"/>
            <a:r>
              <a:rPr lang="ru-RU" dirty="0" smtClean="0"/>
              <a:t>Овал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6481" y="1000108"/>
            <a:ext cx="8226720" cy="5129177"/>
          </a:xfrm>
        </p:spPr>
        <p:txBody>
          <a:bodyPr/>
          <a:lstStyle/>
          <a:p>
            <a:r>
              <a:rPr lang="ru-RU" dirty="0" smtClean="0"/>
              <a:t>   Раздели первый и второй овал на 2 равные части разными способами. Третий раздели на 4 равные части.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 bwMode="auto">
          <a:xfrm>
            <a:off x="714348" y="4143380"/>
            <a:ext cx="2343160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3286116" y="4143380"/>
            <a:ext cx="2357454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5929322" y="4143380"/>
            <a:ext cx="2500330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cxnSp>
        <p:nvCxnSpPr>
          <p:cNvPr id="8" name="Прямая соединительная линия 7"/>
          <p:cNvCxnSpPr>
            <a:stCxn id="4" idx="0"/>
            <a:endCxn id="4" idx="4"/>
          </p:cNvCxnSpPr>
          <p:nvPr/>
        </p:nvCxnSpPr>
        <p:spPr bwMode="auto">
          <a:xfrm rot="16200000" flipH="1">
            <a:off x="1428728" y="4600580"/>
            <a:ext cx="914400" cy="15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Прямая соединительная линия 11"/>
          <p:cNvCxnSpPr/>
          <p:nvPr/>
        </p:nvCxnSpPr>
        <p:spPr bwMode="auto">
          <a:xfrm rot="10800000" flipH="1">
            <a:off x="3286116" y="4643446"/>
            <a:ext cx="2357454" cy="15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stCxn id="6" idx="2"/>
            <a:endCxn id="6" idx="6"/>
          </p:cNvCxnSpPr>
          <p:nvPr/>
        </p:nvCxnSpPr>
        <p:spPr bwMode="auto">
          <a:xfrm rot="10800000" flipH="1">
            <a:off x="5929322" y="4600580"/>
            <a:ext cx="2500330" cy="15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Прямая соединительная линия 17"/>
          <p:cNvCxnSpPr>
            <a:stCxn id="6" idx="0"/>
            <a:endCxn id="6" idx="4"/>
          </p:cNvCxnSpPr>
          <p:nvPr/>
        </p:nvCxnSpPr>
        <p:spPr bwMode="auto">
          <a:xfrm rot="16200000" flipH="1">
            <a:off x="6722287" y="4600580"/>
            <a:ext cx="914400" cy="15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Овал 22"/>
          <p:cNvSpPr/>
          <p:nvPr/>
        </p:nvSpPr>
        <p:spPr bwMode="auto">
          <a:xfrm>
            <a:off x="642910" y="2285992"/>
            <a:ext cx="2286016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24" name="Овал 23"/>
          <p:cNvSpPr/>
          <p:nvPr/>
        </p:nvSpPr>
        <p:spPr bwMode="auto">
          <a:xfrm>
            <a:off x="3286116" y="2357430"/>
            <a:ext cx="2286016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25" name="Овал 24"/>
          <p:cNvSpPr/>
          <p:nvPr/>
        </p:nvSpPr>
        <p:spPr bwMode="auto">
          <a:xfrm>
            <a:off x="5786446" y="2285992"/>
            <a:ext cx="2643206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8" presetClass="entr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 animBg="1"/>
      <p:bldP spid="5" grpId="0" animBg="1"/>
      <p:bldP spid="6" grpId="0" animBg="1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142853"/>
            <a:ext cx="8226720" cy="571503"/>
          </a:xfrm>
        </p:spPr>
        <p:txBody>
          <a:bodyPr/>
          <a:lstStyle/>
          <a:p>
            <a:r>
              <a:rPr lang="ru-RU" dirty="0" smtClean="0"/>
              <a:t>Овал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6481" y="714356"/>
            <a:ext cx="8226720" cy="5414929"/>
          </a:xfrm>
        </p:spPr>
        <p:txBody>
          <a:bodyPr/>
          <a:lstStyle/>
          <a:p>
            <a:r>
              <a:rPr lang="ru-RU" dirty="0" smtClean="0"/>
              <a:t>Раздели </a:t>
            </a:r>
            <a:r>
              <a:rPr lang="ru-RU" dirty="0" err="1" smtClean="0"/>
              <a:t>первй</a:t>
            </a:r>
            <a:r>
              <a:rPr lang="ru-RU" dirty="0" smtClean="0"/>
              <a:t> овал на 2 неравные части, второй – на 3 неравные части, 3 – на 4 неравные части.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 bwMode="auto">
          <a:xfrm>
            <a:off x="714348" y="2071678"/>
            <a:ext cx="2214578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5" name="Овал 4"/>
          <p:cNvSpPr/>
          <p:nvPr/>
        </p:nvSpPr>
        <p:spPr bwMode="auto">
          <a:xfrm>
            <a:off x="3286116" y="2000240"/>
            <a:ext cx="2357454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6000760" y="2000240"/>
            <a:ext cx="2428892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7" name="Овал 6"/>
          <p:cNvSpPr/>
          <p:nvPr/>
        </p:nvSpPr>
        <p:spPr bwMode="auto">
          <a:xfrm>
            <a:off x="785786" y="4000504"/>
            <a:ext cx="2286016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3357554" y="4071942"/>
            <a:ext cx="2357454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6072198" y="4000504"/>
            <a:ext cx="2500330" cy="9144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effectLst/>
              <a:latin typeface="Arial" charset="0"/>
              <a:ea typeface="MS Gothic" charset="-128"/>
            </a:endParaRPr>
          </a:p>
        </p:txBody>
      </p:sp>
      <p:cxnSp>
        <p:nvCxnSpPr>
          <p:cNvPr id="11" name="Прямая соединительная линия 10"/>
          <p:cNvCxnSpPr>
            <a:stCxn id="7" idx="1"/>
            <a:endCxn id="7" idx="4"/>
          </p:cNvCxnSpPr>
          <p:nvPr/>
        </p:nvCxnSpPr>
        <p:spPr bwMode="auto">
          <a:xfrm rot="16200000" flipH="1">
            <a:off x="1134435" y="4120545"/>
            <a:ext cx="780489" cy="80822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Прямая соединительная линия 12"/>
          <p:cNvCxnSpPr>
            <a:stCxn id="8" idx="1"/>
            <a:endCxn id="8" idx="4"/>
          </p:cNvCxnSpPr>
          <p:nvPr/>
        </p:nvCxnSpPr>
        <p:spPr bwMode="auto">
          <a:xfrm rot="16200000" flipH="1">
            <a:off x="3729293" y="4179354"/>
            <a:ext cx="780489" cy="83348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Прямая соединительная линия 14"/>
          <p:cNvCxnSpPr>
            <a:stCxn id="8" idx="0"/>
            <a:endCxn id="8" idx="5"/>
          </p:cNvCxnSpPr>
          <p:nvPr/>
        </p:nvCxnSpPr>
        <p:spPr bwMode="auto">
          <a:xfrm rot="16200000" flipH="1">
            <a:off x="4562779" y="4045443"/>
            <a:ext cx="780489" cy="833486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Прямая соединительная линия 18"/>
          <p:cNvCxnSpPr>
            <a:stCxn id="9" idx="1"/>
            <a:endCxn id="9" idx="3"/>
          </p:cNvCxnSpPr>
          <p:nvPr/>
        </p:nvCxnSpPr>
        <p:spPr bwMode="auto">
          <a:xfrm rot="16200000" flipH="1">
            <a:off x="6115074" y="4457704"/>
            <a:ext cx="646578" cy="1588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Прямая соединительная линия 20"/>
          <p:cNvCxnSpPr/>
          <p:nvPr/>
        </p:nvCxnSpPr>
        <p:spPr bwMode="auto">
          <a:xfrm rot="16200000" flipH="1">
            <a:off x="6536545" y="4321975"/>
            <a:ext cx="857256" cy="214314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Прямая соединительная линия 24"/>
          <p:cNvCxnSpPr>
            <a:stCxn id="9" idx="0"/>
            <a:endCxn id="9" idx="5"/>
          </p:cNvCxnSpPr>
          <p:nvPr/>
        </p:nvCxnSpPr>
        <p:spPr bwMode="auto">
          <a:xfrm rot="16200000" flipH="1">
            <a:off x="7374118" y="3948748"/>
            <a:ext cx="780489" cy="884000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1_sh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1_sh</Template>
  <TotalTime>72</TotalTime>
  <Words>154</Words>
  <PresentationFormat>Экран (4:3)</PresentationFormat>
  <Paragraphs>59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1_sh</vt:lpstr>
      <vt:lpstr>Состав числа 6</vt:lpstr>
      <vt:lpstr>Вспомни!</vt:lpstr>
      <vt:lpstr>Сравни</vt:lpstr>
      <vt:lpstr>Реши задачи</vt:lpstr>
      <vt:lpstr>  Строители построили жёлтый четырёхэтажный дом. а рядом построили голубой, который на два этажа выше жёлтого. Сколько этажей у голубого дома?  </vt:lpstr>
      <vt:lpstr>Овал</vt:lpstr>
      <vt:lpstr>Овал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 числа 6</dc:title>
  <dc:creator>Клуб -винкс.</dc:creator>
  <cp:lastModifiedBy>USerра</cp:lastModifiedBy>
  <cp:revision>9</cp:revision>
  <dcterms:created xsi:type="dcterms:W3CDTF">2012-02-03T14:56:46Z</dcterms:created>
  <dcterms:modified xsi:type="dcterms:W3CDTF">2012-02-03T16:20:14Z</dcterms:modified>
</cp:coreProperties>
</file>